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1D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Crabtree (staff)" userId="2512cbab-df70-4a67-a5a1-9d4de46bdd16" providerId="ADAL" clId="{9840BA4D-0863-5FF2-912E-06A0A2386B87}"/>
    <pc:docChg chg="modSld">
      <pc:chgData name="Andy Crabtree (staff)" userId="2512cbab-df70-4a67-a5a1-9d4de46bdd16" providerId="ADAL" clId="{9840BA4D-0863-5FF2-912E-06A0A2386B87}" dt="2026-06-25T15:34:14.210" v="7" actId="20577"/>
      <pc:docMkLst>
        <pc:docMk/>
      </pc:docMkLst>
      <pc:sldChg chg="modSp mod">
        <pc:chgData name="Andy Crabtree (staff)" userId="2512cbab-df70-4a67-a5a1-9d4de46bdd16" providerId="ADAL" clId="{9840BA4D-0863-5FF2-912E-06A0A2386B87}" dt="2026-06-25T15:34:14.210" v="7" actId="20577"/>
        <pc:sldMkLst>
          <pc:docMk/>
          <pc:sldMk cId="1224151021" sldId="261"/>
        </pc:sldMkLst>
        <pc:spChg chg="mod">
          <ac:chgData name="Andy Crabtree (staff)" userId="2512cbab-df70-4a67-a5a1-9d4de46bdd16" providerId="ADAL" clId="{9840BA4D-0863-5FF2-912E-06A0A2386B87}" dt="2026-06-25T15:34:14.210" v="7" actId="20577"/>
          <ac:spMkLst>
            <pc:docMk/>
            <pc:sldMk cId="1224151021" sldId="261"/>
            <ac:spMk id="3" creationId="{4043CAD0-CCBC-5174-4A04-42673967AA9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E91430-F805-3B47-AF7E-DA3F5D1A8E38}" type="datetimeFigureOut">
              <a:rPr lang="en-US" smtClean="0"/>
              <a:t>7/8/26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75FA57-5F12-6041-96A4-816EEA93ECA8}" type="slidenum">
              <a:rPr lang="en-US" smtClean="0"/>
              <a:t>‹#›</a:t>
            </a:fld>
            <a:endParaRPr lang="en-US"/>
          </a:p>
        </p:txBody>
      </p:sp>
    </p:spTree>
    <p:extLst>
      <p:ext uri="{BB962C8B-B14F-4D97-AF65-F5344CB8AC3E}">
        <p14:creationId xmlns:p14="http://schemas.microsoft.com/office/powerpoint/2010/main" val="179106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75FA57-5F12-6041-96A4-816EEA93ECA8}" type="slidenum">
              <a:rPr lang="en-US" smtClean="0"/>
              <a:t>2</a:t>
            </a:fld>
            <a:endParaRPr lang="en-US"/>
          </a:p>
        </p:txBody>
      </p:sp>
    </p:spTree>
    <p:extLst>
      <p:ext uri="{BB962C8B-B14F-4D97-AF65-F5344CB8AC3E}">
        <p14:creationId xmlns:p14="http://schemas.microsoft.com/office/powerpoint/2010/main" val="822906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A2233-044E-759A-B2A1-CDFC8CFE412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47ED052D-A771-0EBC-016E-2550B975FA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9FC1617-2ACF-27F4-A8D8-CDD285704357}"/>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5" name="Footer Placeholder 4">
            <a:extLst>
              <a:ext uri="{FF2B5EF4-FFF2-40B4-BE49-F238E27FC236}">
                <a16:creationId xmlns:a16="http://schemas.microsoft.com/office/drawing/2014/main" id="{C47962A9-6FE1-A280-F6AA-0517D6046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AF69BE-693E-39A5-9DEC-B52D87659EAC}"/>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586330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326A6-1842-E0BD-16E1-6E5ECFA9047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CF38F80-A1DA-C8F8-6CE3-3CD8A694429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4CDDE0B-53E1-CBED-99D7-EDEF3778F73B}"/>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5" name="Footer Placeholder 4">
            <a:extLst>
              <a:ext uri="{FF2B5EF4-FFF2-40B4-BE49-F238E27FC236}">
                <a16:creationId xmlns:a16="http://schemas.microsoft.com/office/drawing/2014/main" id="{08D703B5-03F6-621F-EF43-00D03A0DE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A734FF-F2C9-30EE-01EA-DAA3EEB5F75E}"/>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197845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E3D0C8-F23B-25CE-40A3-CE67CA0672F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1C9B255-9A1C-006F-2322-4D806666118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A2DA7D6-9914-C017-DCBB-2205DBAE9CBC}"/>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5" name="Footer Placeholder 4">
            <a:extLst>
              <a:ext uri="{FF2B5EF4-FFF2-40B4-BE49-F238E27FC236}">
                <a16:creationId xmlns:a16="http://schemas.microsoft.com/office/drawing/2014/main" id="{9805CC1D-A083-0167-1FC9-E5907379E4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E88566-0DB2-107B-F41E-FE46B659ECE9}"/>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406844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DBE0-A081-E5E1-C6E9-D9429C5E477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AC8D233-3A29-FBEB-47E2-72989778BA2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2847C88-75BB-3217-6A22-92A18BE05B40}"/>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5" name="Footer Placeholder 4">
            <a:extLst>
              <a:ext uri="{FF2B5EF4-FFF2-40B4-BE49-F238E27FC236}">
                <a16:creationId xmlns:a16="http://schemas.microsoft.com/office/drawing/2014/main" id="{96D19AB1-1D47-C8D5-5DE9-F6AF7641B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97FAB6-5A80-227B-943E-81017EF3F137}"/>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4116177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C11C9-5CC5-4F76-6301-63BC2DDCD99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60E4B0D-5F3A-F538-69DE-2457C4AA4F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15B3989-937D-FE4D-982A-53C698EE6E17}"/>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5" name="Footer Placeholder 4">
            <a:extLst>
              <a:ext uri="{FF2B5EF4-FFF2-40B4-BE49-F238E27FC236}">
                <a16:creationId xmlns:a16="http://schemas.microsoft.com/office/drawing/2014/main" id="{085E35C7-BBA3-DCED-9BE6-174D28F46B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8CF18E-7143-DE72-D140-5C128DA1EDE5}"/>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2398834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59A5F-338F-8033-4303-A2E9773C8ED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3B7B96F-F081-3EB9-53BE-A1EF3D105B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02AAE3B-2B41-1135-56DB-EA28C59C129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E7B1CDD-AC9F-D1D8-5FC1-D814E91CB038}"/>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6" name="Footer Placeholder 5">
            <a:extLst>
              <a:ext uri="{FF2B5EF4-FFF2-40B4-BE49-F238E27FC236}">
                <a16:creationId xmlns:a16="http://schemas.microsoft.com/office/drawing/2014/main" id="{5A4870B3-5E00-1547-1FB9-5802E29A7B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DF421B-1DD5-85DC-0486-3F40CF97C1B5}"/>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2259238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C543B-32F3-233F-9157-9F45383EC81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FE01577-26E0-38F9-338D-DCBDEE8366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F637823-A282-386B-787C-74C5C78E4CE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A1F48598-4083-302E-7645-EEAA3630BA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D32C497-29F1-6F78-4F46-7A53FCEB919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71D0BAB-FF64-7607-DB3A-F400D44AD147}"/>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8" name="Footer Placeholder 7">
            <a:extLst>
              <a:ext uri="{FF2B5EF4-FFF2-40B4-BE49-F238E27FC236}">
                <a16:creationId xmlns:a16="http://schemas.microsoft.com/office/drawing/2014/main" id="{97F147F2-7607-4D8F-9963-6AE0779DA6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A4ED41-B8BE-460C-2E0E-8DAF054F511B}"/>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2514214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FA428-8780-2C44-283E-D5E7C58BB97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65478A4-D87F-0EA5-42C8-82B4B7BF7685}"/>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4" name="Footer Placeholder 3">
            <a:extLst>
              <a:ext uri="{FF2B5EF4-FFF2-40B4-BE49-F238E27FC236}">
                <a16:creationId xmlns:a16="http://schemas.microsoft.com/office/drawing/2014/main" id="{2FB3B5F3-E9E0-3DBD-6574-6345BFD876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5DF46C-CBFC-73B9-4CB5-1475F429A44E}"/>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336835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7C1031-D542-951A-CD7A-0C77C518E458}"/>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3" name="Footer Placeholder 2">
            <a:extLst>
              <a:ext uri="{FF2B5EF4-FFF2-40B4-BE49-F238E27FC236}">
                <a16:creationId xmlns:a16="http://schemas.microsoft.com/office/drawing/2014/main" id="{AA183A3B-949B-01E2-896B-3ECE9B7592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3A02B4-E79C-BF01-2419-3B3DBC6F2904}"/>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504949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6C4E7-9EF3-6085-C9BD-731E4071B91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7CE99B1-5CC1-3D8F-5244-40F5FB4EF0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14C13EA-7DD0-A7E6-A526-89B2C339EF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B1545F0-7132-F5C6-D112-7943EA006E1C}"/>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6" name="Footer Placeholder 5">
            <a:extLst>
              <a:ext uri="{FF2B5EF4-FFF2-40B4-BE49-F238E27FC236}">
                <a16:creationId xmlns:a16="http://schemas.microsoft.com/office/drawing/2014/main" id="{11A0F840-4490-5CC5-95F2-4A9E936162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DC9796-28B6-EF23-7167-8600DB909469}"/>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2319818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F1902-53DF-809A-7BFF-EC3A3072699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5695EB0-070C-7EB4-8482-E5EDE27DF7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1385DE-594F-9C6D-057D-46972AE358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38BCDC-F172-84CD-5A13-868B102218D7}"/>
              </a:ext>
            </a:extLst>
          </p:cNvPr>
          <p:cNvSpPr>
            <a:spLocks noGrp="1"/>
          </p:cNvSpPr>
          <p:nvPr>
            <p:ph type="dt" sz="half" idx="10"/>
          </p:nvPr>
        </p:nvSpPr>
        <p:spPr/>
        <p:txBody>
          <a:bodyPr/>
          <a:lstStyle/>
          <a:p>
            <a:fld id="{C5943387-EB7C-6C4A-9483-597534DB6345}" type="datetimeFigureOut">
              <a:rPr lang="en-US" smtClean="0"/>
              <a:t>7/8/26</a:t>
            </a:fld>
            <a:endParaRPr lang="en-US"/>
          </a:p>
        </p:txBody>
      </p:sp>
      <p:sp>
        <p:nvSpPr>
          <p:cNvPr id="6" name="Footer Placeholder 5">
            <a:extLst>
              <a:ext uri="{FF2B5EF4-FFF2-40B4-BE49-F238E27FC236}">
                <a16:creationId xmlns:a16="http://schemas.microsoft.com/office/drawing/2014/main" id="{DCEF7FFC-0EBF-9FB7-6631-7AA5E14554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192FCE-E14B-D603-6B93-D94108E62BF2}"/>
              </a:ext>
            </a:extLst>
          </p:cNvPr>
          <p:cNvSpPr>
            <a:spLocks noGrp="1"/>
          </p:cNvSpPr>
          <p:nvPr>
            <p:ph type="sldNum" sz="quarter" idx="12"/>
          </p:nvPr>
        </p:nvSpPr>
        <p:spPr/>
        <p:txBody>
          <a:bodyPr/>
          <a:lstStyle/>
          <a:p>
            <a:fld id="{6401DAAF-1000-4743-A1F8-5CFAD095E4B8}" type="slidenum">
              <a:rPr lang="en-US" smtClean="0"/>
              <a:t>‹#›</a:t>
            </a:fld>
            <a:endParaRPr lang="en-US"/>
          </a:p>
        </p:txBody>
      </p:sp>
    </p:spTree>
    <p:extLst>
      <p:ext uri="{BB962C8B-B14F-4D97-AF65-F5344CB8AC3E}">
        <p14:creationId xmlns:p14="http://schemas.microsoft.com/office/powerpoint/2010/main" val="405204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B632E-09A2-7DD4-81D6-4B6D056688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F54084C-F9D6-7663-81ED-5CF0FBB277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F5F6321-82EB-2C99-C874-89BC29F170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5943387-EB7C-6C4A-9483-597534DB6345}" type="datetimeFigureOut">
              <a:rPr lang="en-US" smtClean="0"/>
              <a:t>7/8/26</a:t>
            </a:fld>
            <a:endParaRPr lang="en-US"/>
          </a:p>
        </p:txBody>
      </p:sp>
      <p:sp>
        <p:nvSpPr>
          <p:cNvPr id="5" name="Footer Placeholder 4">
            <a:extLst>
              <a:ext uri="{FF2B5EF4-FFF2-40B4-BE49-F238E27FC236}">
                <a16:creationId xmlns:a16="http://schemas.microsoft.com/office/drawing/2014/main" id="{15FF0D92-6AD2-CE36-A545-B63A33B96E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D58AE5D-C94A-4AAD-974C-44F20FC775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01DAAF-1000-4743-A1F8-5CFAD095E4B8}" type="slidenum">
              <a:rPr lang="en-US" smtClean="0"/>
              <a:t>‹#›</a:t>
            </a:fld>
            <a:endParaRPr lang="en-US"/>
          </a:p>
        </p:txBody>
      </p:sp>
    </p:spTree>
    <p:extLst>
      <p:ext uri="{BB962C8B-B14F-4D97-AF65-F5344CB8AC3E}">
        <p14:creationId xmlns:p14="http://schemas.microsoft.com/office/powerpoint/2010/main" val="4099885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doi.org/10.1080/07370024.2025.2475743" TargetMode="External"/><Relationship Id="rId2" Type="http://schemas.openxmlformats.org/officeDocument/2006/relationships/hyperlink" Target="https://programs.sigchi.org/chi/2026/awards/best-paper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0AA74-ED9B-36C1-1F82-8697412BE25C}"/>
              </a:ext>
            </a:extLst>
          </p:cNvPr>
          <p:cNvSpPr>
            <a:spLocks noGrp="1"/>
          </p:cNvSpPr>
          <p:nvPr>
            <p:ph type="title"/>
          </p:nvPr>
        </p:nvSpPr>
        <p:spPr/>
        <p:txBody>
          <a:bodyPr/>
          <a:lstStyle/>
          <a:p>
            <a:r>
              <a:rPr lang="en-US" dirty="0"/>
              <a:t>CS REF outputs review round 2</a:t>
            </a:r>
          </a:p>
        </p:txBody>
      </p:sp>
      <p:sp>
        <p:nvSpPr>
          <p:cNvPr id="3" name="Content Placeholder 2">
            <a:extLst>
              <a:ext uri="{FF2B5EF4-FFF2-40B4-BE49-F238E27FC236}">
                <a16:creationId xmlns:a16="http://schemas.microsoft.com/office/drawing/2014/main" id="{D7F09837-3511-3D50-89C7-D11D1BEE5DA8}"/>
              </a:ext>
            </a:extLst>
          </p:cNvPr>
          <p:cNvSpPr>
            <a:spLocks noGrp="1"/>
          </p:cNvSpPr>
          <p:nvPr>
            <p:ph idx="1"/>
          </p:nvPr>
        </p:nvSpPr>
        <p:spPr>
          <a:xfrm>
            <a:off x="838200" y="1556952"/>
            <a:ext cx="10515600" cy="5226620"/>
          </a:xfrm>
        </p:spPr>
        <p:txBody>
          <a:bodyPr>
            <a:normAutofit/>
          </a:bodyPr>
          <a:lstStyle/>
          <a:p>
            <a:r>
              <a:rPr lang="en-US" sz="2400" dirty="0"/>
              <a:t>299 outputs reviewed (17 rolled over)</a:t>
            </a:r>
          </a:p>
          <a:p>
            <a:r>
              <a:rPr lang="en-US" sz="2400" dirty="0">
                <a:solidFill>
                  <a:srgbClr val="92D050"/>
                </a:solidFill>
              </a:rPr>
              <a:t>Target 159</a:t>
            </a:r>
          </a:p>
          <a:p>
            <a:r>
              <a:rPr lang="en-US" sz="2400" dirty="0"/>
              <a:t>REF2021 decisions based on average of 2 reviews per output</a:t>
            </a:r>
          </a:p>
          <a:p>
            <a:r>
              <a:rPr lang="en-US" sz="2400" dirty="0"/>
              <a:t>REF2029 decisions based on 3 reviews per output </a:t>
            </a:r>
          </a:p>
          <a:p>
            <a:r>
              <a:rPr lang="en-US" sz="2400" dirty="0"/>
              <a:t>Average gives us this: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68E446D8-9864-6C6D-C39F-970AFBB66E41}"/>
              </a:ext>
            </a:extLst>
          </p:cNvPr>
          <p:cNvSpPr txBox="1"/>
          <p:nvPr/>
        </p:nvSpPr>
        <p:spPr>
          <a:xfrm>
            <a:off x="4066231" y="6189623"/>
            <a:ext cx="5610257" cy="461665"/>
          </a:xfrm>
          <a:prstGeom prst="rect">
            <a:avLst/>
          </a:prstGeom>
          <a:noFill/>
        </p:spPr>
        <p:txBody>
          <a:bodyPr wrap="square" rtlCol="0">
            <a:spAutoFit/>
          </a:bodyPr>
          <a:lstStyle/>
          <a:p>
            <a:r>
              <a:rPr lang="en-US" sz="2400" dirty="0">
                <a:solidFill>
                  <a:srgbClr val="FF0000"/>
                </a:solidFill>
              </a:rPr>
              <a:t>Average is too high (2.5 years to go)</a:t>
            </a:r>
          </a:p>
        </p:txBody>
      </p:sp>
      <p:pic>
        <p:nvPicPr>
          <p:cNvPr id="13" name="Picture 12">
            <a:extLst>
              <a:ext uri="{FF2B5EF4-FFF2-40B4-BE49-F238E27FC236}">
                <a16:creationId xmlns:a16="http://schemas.microsoft.com/office/drawing/2014/main" id="{0722618D-E8E8-336E-825B-38546CCCFE88}"/>
              </a:ext>
            </a:extLst>
          </p:cNvPr>
          <p:cNvPicPr>
            <a:picLocks noChangeAspect="1"/>
          </p:cNvPicPr>
          <p:nvPr/>
        </p:nvPicPr>
        <p:blipFill>
          <a:blip r:embed="rId2"/>
          <a:stretch>
            <a:fillRect/>
          </a:stretch>
        </p:blipFill>
        <p:spPr>
          <a:xfrm>
            <a:off x="4114800" y="3435177"/>
            <a:ext cx="3175686" cy="2646405"/>
          </a:xfrm>
          <a:prstGeom prst="rect">
            <a:avLst/>
          </a:prstGeom>
        </p:spPr>
      </p:pic>
    </p:spTree>
    <p:extLst>
      <p:ext uri="{BB962C8B-B14F-4D97-AF65-F5344CB8AC3E}">
        <p14:creationId xmlns:p14="http://schemas.microsoft.com/office/powerpoint/2010/main" val="103413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3D632-D2B5-B6FF-86DC-346DF13BAAFB}"/>
              </a:ext>
            </a:extLst>
          </p:cNvPr>
          <p:cNvSpPr>
            <a:spLocks noGrp="1"/>
          </p:cNvSpPr>
          <p:nvPr>
            <p:ph type="title"/>
          </p:nvPr>
        </p:nvSpPr>
        <p:spPr/>
        <p:txBody>
          <a:bodyPr/>
          <a:lstStyle/>
          <a:p>
            <a:r>
              <a:rPr lang="en-US" dirty="0"/>
              <a:t>Alternative calculation</a:t>
            </a:r>
          </a:p>
        </p:txBody>
      </p:sp>
      <p:sp>
        <p:nvSpPr>
          <p:cNvPr id="3" name="Content Placeholder 2">
            <a:extLst>
              <a:ext uri="{FF2B5EF4-FFF2-40B4-BE49-F238E27FC236}">
                <a16:creationId xmlns:a16="http://schemas.microsoft.com/office/drawing/2014/main" id="{6D2AD23B-032B-8F56-5F03-4896D369AF81}"/>
              </a:ext>
            </a:extLst>
          </p:cNvPr>
          <p:cNvSpPr>
            <a:spLocks noGrp="1"/>
          </p:cNvSpPr>
          <p:nvPr>
            <p:ph idx="1"/>
          </p:nvPr>
        </p:nvSpPr>
        <p:spPr>
          <a:xfrm>
            <a:off x="838200" y="1588090"/>
            <a:ext cx="10515600" cy="4904785"/>
          </a:xfrm>
        </p:spPr>
        <p:txBody>
          <a:bodyPr>
            <a:normAutofit/>
          </a:bodyPr>
          <a:lstStyle/>
          <a:p>
            <a:r>
              <a:rPr lang="en-US" dirty="0"/>
              <a:t>Median low (mid point of 2 lowest scores)</a:t>
            </a:r>
          </a:p>
          <a:p>
            <a:endParaRPr lang="en-US" dirty="0"/>
          </a:p>
          <a:p>
            <a:endParaRPr lang="en-US" dirty="0"/>
          </a:p>
          <a:p>
            <a:endParaRPr lang="en-US" dirty="0"/>
          </a:p>
          <a:p>
            <a:endParaRPr lang="en-US" dirty="0"/>
          </a:p>
          <a:p>
            <a:pPr marL="0" indent="0">
              <a:buNone/>
            </a:pPr>
            <a:endParaRPr lang="en-US" dirty="0"/>
          </a:p>
          <a:p>
            <a:pPr marL="216000" indent="0">
              <a:buNone/>
            </a:pPr>
            <a:r>
              <a:rPr lang="en-US" dirty="0"/>
              <a:t>133 3*M /4* OK, but with 2.5 years to go, </a:t>
            </a:r>
            <a:r>
              <a:rPr lang="en-US" dirty="0">
                <a:solidFill>
                  <a:srgbClr val="FF0000"/>
                </a:solidFill>
              </a:rPr>
              <a:t>still</a:t>
            </a:r>
            <a:r>
              <a:rPr lang="en-US" dirty="0"/>
              <a:t> </a:t>
            </a:r>
            <a:r>
              <a:rPr lang="en-US" dirty="0">
                <a:solidFill>
                  <a:srgbClr val="FF0000"/>
                </a:solidFill>
              </a:rPr>
              <a:t>too high</a:t>
            </a:r>
          </a:p>
          <a:p>
            <a:endParaRPr lang="en-US" dirty="0"/>
          </a:p>
        </p:txBody>
      </p:sp>
      <p:pic>
        <p:nvPicPr>
          <p:cNvPr id="5" name="Picture 4">
            <a:extLst>
              <a:ext uri="{FF2B5EF4-FFF2-40B4-BE49-F238E27FC236}">
                <a16:creationId xmlns:a16="http://schemas.microsoft.com/office/drawing/2014/main" id="{D754D761-AEEB-0BFC-9FA3-8853D30B3EBE}"/>
              </a:ext>
            </a:extLst>
          </p:cNvPr>
          <p:cNvPicPr>
            <a:picLocks noChangeAspect="1"/>
          </p:cNvPicPr>
          <p:nvPr/>
        </p:nvPicPr>
        <p:blipFill>
          <a:blip r:embed="rId3"/>
          <a:stretch>
            <a:fillRect/>
          </a:stretch>
        </p:blipFill>
        <p:spPr>
          <a:xfrm>
            <a:off x="1163250" y="2224381"/>
            <a:ext cx="2519063" cy="2279911"/>
          </a:xfrm>
          <a:prstGeom prst="rect">
            <a:avLst/>
          </a:prstGeom>
        </p:spPr>
      </p:pic>
    </p:spTree>
    <p:extLst>
      <p:ext uri="{BB962C8B-B14F-4D97-AF65-F5344CB8AC3E}">
        <p14:creationId xmlns:p14="http://schemas.microsoft.com/office/powerpoint/2010/main" val="97678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866C0-34DC-9797-2D2D-9A9D139A7771}"/>
              </a:ext>
            </a:extLst>
          </p:cNvPr>
          <p:cNvSpPr>
            <a:spLocks noGrp="1"/>
          </p:cNvSpPr>
          <p:nvPr>
            <p:ph type="title"/>
          </p:nvPr>
        </p:nvSpPr>
        <p:spPr>
          <a:xfrm>
            <a:off x="253409" y="162650"/>
            <a:ext cx="10515600" cy="825722"/>
          </a:xfrm>
        </p:spPr>
        <p:txBody>
          <a:bodyPr/>
          <a:lstStyle/>
          <a:p>
            <a:r>
              <a:rPr lang="en-US" dirty="0"/>
              <a:t>An algorithm </a:t>
            </a:r>
          </a:p>
        </p:txBody>
      </p:sp>
      <p:sp>
        <p:nvSpPr>
          <p:cNvPr id="3" name="Content Placeholder 2">
            <a:extLst>
              <a:ext uri="{FF2B5EF4-FFF2-40B4-BE49-F238E27FC236}">
                <a16:creationId xmlns:a16="http://schemas.microsoft.com/office/drawing/2014/main" id="{F5F74D85-8A34-7FD1-A872-10806DF559A7}"/>
              </a:ext>
            </a:extLst>
          </p:cNvPr>
          <p:cNvSpPr>
            <a:spLocks noGrp="1"/>
          </p:cNvSpPr>
          <p:nvPr>
            <p:ph idx="1"/>
          </p:nvPr>
        </p:nvSpPr>
        <p:spPr>
          <a:xfrm>
            <a:off x="253409" y="988371"/>
            <a:ext cx="11685182" cy="5625079"/>
          </a:xfrm>
        </p:spPr>
        <p:txBody>
          <a:bodyPr>
            <a:normAutofit fontScale="85000" lnSpcReduction="20000"/>
          </a:bodyPr>
          <a:lstStyle/>
          <a:p>
            <a:pPr marL="0" indent="0">
              <a:buNone/>
            </a:pPr>
            <a:r>
              <a:rPr lang="en-GB" dirty="0"/>
              <a:t>1. Calculate median low scores</a:t>
            </a:r>
          </a:p>
          <a:p>
            <a:pPr marL="0" indent="0">
              <a:buNone/>
            </a:pPr>
            <a:r>
              <a:rPr lang="en-GB" dirty="0"/>
              <a:t>2. Calculate normalised scores (average)</a:t>
            </a:r>
          </a:p>
          <a:p>
            <a:pPr marL="0" indent="0">
              <a:buNone/>
            </a:pPr>
            <a:r>
              <a:rPr lang="en-GB" dirty="0"/>
              <a:t>3. Compare normalised score with median low score</a:t>
            </a:r>
          </a:p>
          <a:p>
            <a:pPr marL="0" indent="0">
              <a:spcBef>
                <a:spcPts val="2200"/>
              </a:spcBef>
              <a:buNone/>
            </a:pPr>
            <a:r>
              <a:rPr lang="en-GB" dirty="0"/>
              <a:t>4. </a:t>
            </a:r>
            <a:r>
              <a:rPr lang="en-GB" dirty="0">
                <a:solidFill>
                  <a:srgbClr val="00B050"/>
                </a:solidFill>
              </a:rPr>
              <a:t>ACCEPT</a:t>
            </a:r>
            <a:r>
              <a:rPr lang="en-GB" dirty="0"/>
              <a:t> outputs with “solid” scores, i.e.,  </a:t>
            </a:r>
          </a:p>
          <a:p>
            <a:pPr marL="360000" indent="-360000">
              <a:buFont typeface="+mj-lt"/>
              <a:buAutoNum type="alphaLcParenR"/>
            </a:pPr>
            <a:r>
              <a:rPr lang="en-GB" dirty="0"/>
              <a:t>3* medium (8) and above with </a:t>
            </a:r>
            <a:r>
              <a:rPr lang="en-GB" b="1" dirty="0"/>
              <a:t>no score below 8 on either count </a:t>
            </a:r>
          </a:p>
          <a:p>
            <a:pPr marL="360000" indent="-360000">
              <a:buFont typeface="+mj-lt"/>
              <a:buAutoNum type="alphaLcParenR"/>
            </a:pPr>
            <a:r>
              <a:rPr lang="en-GB" dirty="0"/>
              <a:t>3* medium (8) and above on overall quality score on both counts, </a:t>
            </a:r>
            <a:r>
              <a:rPr lang="en-GB" b="1" dirty="0"/>
              <a:t>and FWCI more than 1.25 </a:t>
            </a:r>
            <a:r>
              <a:rPr lang="en-GB" b="1" dirty="0">
                <a:solidFill>
                  <a:srgbClr val="92D050"/>
                </a:solidFill>
              </a:rPr>
              <a:t>&amp;</a:t>
            </a:r>
            <a:r>
              <a:rPr lang="en-GB" b="1" dirty="0"/>
              <a:t> more than 10 citations</a:t>
            </a:r>
            <a:endParaRPr lang="en-GB" dirty="0"/>
          </a:p>
          <a:p>
            <a:pPr marL="0" indent="0">
              <a:spcBef>
                <a:spcPts val="2200"/>
              </a:spcBef>
              <a:buNone/>
            </a:pPr>
            <a:r>
              <a:rPr lang="en-GB" dirty="0"/>
              <a:t>5. </a:t>
            </a:r>
            <a:r>
              <a:rPr lang="en-GB" dirty="0">
                <a:solidFill>
                  <a:srgbClr val="FF0000"/>
                </a:solidFill>
              </a:rPr>
              <a:t>DO NOT SUBMIT (DNS)</a:t>
            </a:r>
          </a:p>
          <a:p>
            <a:pPr marL="514350" indent="-514350">
              <a:buFont typeface="+mj-lt"/>
              <a:buAutoNum type="alphaLcParenR"/>
            </a:pPr>
            <a:r>
              <a:rPr lang="en-GB" dirty="0"/>
              <a:t>U, 1* or 2* on both counts</a:t>
            </a:r>
          </a:p>
          <a:p>
            <a:pPr marL="514350" indent="-514350">
              <a:buFont typeface="+mj-lt"/>
              <a:buAutoNum type="alphaLcParenR"/>
            </a:pPr>
            <a:r>
              <a:rPr lang="en-GB" dirty="0"/>
              <a:t>2* median low (4, 5 or 6) / 3* normalised low (7)</a:t>
            </a:r>
          </a:p>
          <a:p>
            <a:pPr marL="514350" indent="-514350">
              <a:buFont typeface="+mj-lt"/>
              <a:buAutoNum type="alphaLcParenR"/>
            </a:pPr>
            <a:r>
              <a:rPr lang="en-GB" dirty="0"/>
              <a:t>any 3* low (7) on both counts with </a:t>
            </a:r>
            <a:r>
              <a:rPr lang="en-GB" b="1" dirty="0"/>
              <a:t>FWCI less than 1 </a:t>
            </a:r>
            <a:r>
              <a:rPr lang="en-GB" b="1" dirty="0">
                <a:solidFill>
                  <a:srgbClr val="FF0000"/>
                </a:solidFill>
              </a:rPr>
              <a:t>&amp;</a:t>
            </a:r>
            <a:r>
              <a:rPr lang="en-GB" b="1" dirty="0"/>
              <a:t> less than 10 citations</a:t>
            </a:r>
            <a:r>
              <a:rPr lang="en-GB" dirty="0"/>
              <a:t> * </a:t>
            </a:r>
            <a:r>
              <a:rPr lang="en-GB" i="1" dirty="0"/>
              <a:t>(excluding recently published outputs)</a:t>
            </a:r>
          </a:p>
          <a:p>
            <a:pPr marL="0" indent="0">
              <a:spcBef>
                <a:spcPts val="2200"/>
              </a:spcBef>
              <a:buNone/>
            </a:pPr>
            <a:r>
              <a:rPr lang="en-GB" dirty="0"/>
              <a:t>6. </a:t>
            </a:r>
            <a:r>
              <a:rPr lang="en-GB" dirty="0">
                <a:highlight>
                  <a:srgbClr val="FFFF00"/>
                </a:highlight>
              </a:rPr>
              <a:t>WATCH</a:t>
            </a:r>
            <a:r>
              <a:rPr lang="en-GB" dirty="0"/>
              <a:t> all others </a:t>
            </a:r>
          </a:p>
          <a:p>
            <a:pPr marL="0" indent="0">
              <a:buNone/>
            </a:pPr>
            <a:r>
              <a:rPr lang="en-GB" dirty="0"/>
              <a:t>     See if metrics improve</a:t>
            </a:r>
          </a:p>
        </p:txBody>
      </p:sp>
      <p:pic>
        <p:nvPicPr>
          <p:cNvPr id="6" name="Picture 5">
            <a:extLst>
              <a:ext uri="{FF2B5EF4-FFF2-40B4-BE49-F238E27FC236}">
                <a16:creationId xmlns:a16="http://schemas.microsoft.com/office/drawing/2014/main" id="{E5B2F8E6-E2EC-664F-7703-D309404F1E2D}"/>
              </a:ext>
            </a:extLst>
          </p:cNvPr>
          <p:cNvPicPr>
            <a:picLocks noChangeAspect="1"/>
          </p:cNvPicPr>
          <p:nvPr/>
        </p:nvPicPr>
        <p:blipFill>
          <a:blip r:embed="rId2"/>
          <a:stretch>
            <a:fillRect/>
          </a:stretch>
        </p:blipFill>
        <p:spPr>
          <a:xfrm>
            <a:off x="8340811" y="0"/>
            <a:ext cx="3851189" cy="2282186"/>
          </a:xfrm>
          <a:prstGeom prst="rect">
            <a:avLst/>
          </a:prstGeom>
        </p:spPr>
      </p:pic>
    </p:spTree>
    <p:extLst>
      <p:ext uri="{BB962C8B-B14F-4D97-AF65-F5344CB8AC3E}">
        <p14:creationId xmlns:p14="http://schemas.microsoft.com/office/powerpoint/2010/main" val="2843254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C4DA3-7067-8979-BE04-811AAA87E934}"/>
              </a:ext>
            </a:extLst>
          </p:cNvPr>
          <p:cNvSpPr>
            <a:spLocks noGrp="1"/>
          </p:cNvSpPr>
          <p:nvPr>
            <p:ph type="title"/>
          </p:nvPr>
        </p:nvSpPr>
        <p:spPr/>
        <p:txBody>
          <a:bodyPr/>
          <a:lstStyle/>
          <a:p>
            <a:r>
              <a:rPr lang="en-US" dirty="0"/>
              <a:t>Various calculations</a:t>
            </a:r>
          </a:p>
        </p:txBody>
      </p:sp>
      <p:pic>
        <p:nvPicPr>
          <p:cNvPr id="7" name="Picture 6">
            <a:extLst>
              <a:ext uri="{FF2B5EF4-FFF2-40B4-BE49-F238E27FC236}">
                <a16:creationId xmlns:a16="http://schemas.microsoft.com/office/drawing/2014/main" id="{3ABDB29E-204A-7EEA-F1C4-E9C3EDCDFEE0}"/>
              </a:ext>
            </a:extLst>
          </p:cNvPr>
          <p:cNvPicPr>
            <a:picLocks noChangeAspect="1"/>
          </p:cNvPicPr>
          <p:nvPr/>
        </p:nvPicPr>
        <p:blipFill>
          <a:blip r:embed="rId2"/>
          <a:stretch>
            <a:fillRect/>
          </a:stretch>
        </p:blipFill>
        <p:spPr>
          <a:xfrm>
            <a:off x="974638" y="2072674"/>
            <a:ext cx="10480065" cy="2981240"/>
          </a:xfrm>
          <a:prstGeom prst="rect">
            <a:avLst/>
          </a:prstGeom>
        </p:spPr>
      </p:pic>
    </p:spTree>
    <p:extLst>
      <p:ext uri="{BB962C8B-B14F-4D97-AF65-F5344CB8AC3E}">
        <p14:creationId xmlns:p14="http://schemas.microsoft.com/office/powerpoint/2010/main" val="298389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FCF88-EE8B-C169-F005-953F348B2643}"/>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4043CAD0-CCBC-5174-4A04-42673967AA94}"/>
              </a:ext>
            </a:extLst>
          </p:cNvPr>
          <p:cNvSpPr>
            <a:spLocks noGrp="1"/>
          </p:cNvSpPr>
          <p:nvPr>
            <p:ph idx="1"/>
          </p:nvPr>
        </p:nvSpPr>
        <p:spPr/>
        <p:txBody>
          <a:bodyPr>
            <a:normAutofit/>
          </a:bodyPr>
          <a:lstStyle/>
          <a:p>
            <a:r>
              <a:rPr lang="en-US" dirty="0"/>
              <a:t>Enter rolling review period (heads of research announce to staff)</a:t>
            </a:r>
          </a:p>
          <a:p>
            <a:r>
              <a:rPr lang="en-US" dirty="0" err="1"/>
              <a:t>DoR</a:t>
            </a:r>
            <a:r>
              <a:rPr lang="en-US" dirty="0"/>
              <a:t> debrief research groups</a:t>
            </a:r>
          </a:p>
          <a:p>
            <a:r>
              <a:rPr lang="en-US" dirty="0"/>
              <a:t>Groups, next action</a:t>
            </a:r>
          </a:p>
          <a:p>
            <a:pPr lvl="1">
              <a:buFont typeface="System Font Regular"/>
              <a:buChar char="-"/>
            </a:pPr>
            <a:r>
              <a:rPr lang="en-US" dirty="0">
                <a:solidFill>
                  <a:srgbClr val="FF0000"/>
                </a:solidFill>
              </a:rPr>
              <a:t>Review outputs labelled DNS:</a:t>
            </a:r>
            <a:r>
              <a:rPr lang="en-US" dirty="0"/>
              <a:t> authors have opportunity to provide strong factual evidence of significance to rebut (see next slide) (Deadline: mid-2028 TBC)</a:t>
            </a:r>
          </a:p>
        </p:txBody>
      </p:sp>
    </p:spTree>
    <p:extLst>
      <p:ext uri="{BB962C8B-B14F-4D97-AF65-F5344CB8AC3E}">
        <p14:creationId xmlns:p14="http://schemas.microsoft.com/office/powerpoint/2010/main" val="1224151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BA791-0C32-E12F-A2A8-246A665AF8B7}"/>
              </a:ext>
            </a:extLst>
          </p:cNvPr>
          <p:cNvSpPr>
            <a:spLocks noGrp="1"/>
          </p:cNvSpPr>
          <p:nvPr>
            <p:ph type="title"/>
          </p:nvPr>
        </p:nvSpPr>
        <p:spPr>
          <a:xfrm>
            <a:off x="838200" y="148856"/>
            <a:ext cx="10515600" cy="1006475"/>
          </a:xfrm>
        </p:spPr>
        <p:txBody>
          <a:bodyPr/>
          <a:lstStyle/>
          <a:p>
            <a:r>
              <a:rPr lang="en-US" dirty="0"/>
              <a:t>Evidence of significance </a:t>
            </a:r>
          </a:p>
        </p:txBody>
      </p:sp>
      <p:sp>
        <p:nvSpPr>
          <p:cNvPr id="3" name="Content Placeholder 2">
            <a:extLst>
              <a:ext uri="{FF2B5EF4-FFF2-40B4-BE49-F238E27FC236}">
                <a16:creationId xmlns:a16="http://schemas.microsoft.com/office/drawing/2014/main" id="{3115F190-B7C9-D1D9-DDCF-1F13F45622FE}"/>
              </a:ext>
            </a:extLst>
          </p:cNvPr>
          <p:cNvSpPr>
            <a:spLocks noGrp="1"/>
          </p:cNvSpPr>
          <p:nvPr>
            <p:ph idx="1"/>
          </p:nvPr>
        </p:nvSpPr>
        <p:spPr>
          <a:xfrm>
            <a:off x="838200" y="1155331"/>
            <a:ext cx="11059633" cy="5337544"/>
          </a:xfrm>
        </p:spPr>
        <p:txBody>
          <a:bodyPr>
            <a:normAutofit fontScale="62500" lnSpcReduction="20000"/>
          </a:bodyPr>
          <a:lstStyle/>
          <a:p>
            <a:pPr>
              <a:lnSpc>
                <a:spcPct val="120000"/>
              </a:lnSpc>
            </a:pPr>
            <a:r>
              <a:rPr lang="en-GB" b="1" dirty="0">
                <a:latin typeface="Arial" panose="020B0604020202020204" pitchFamily="34" charset="0"/>
                <a:cs typeface="Arial" panose="020B0604020202020204" pitchFamily="34" charset="0"/>
              </a:rPr>
              <a:t>Recognition</a:t>
            </a:r>
            <a:r>
              <a:rPr lang="en-GB" dirty="0">
                <a:latin typeface="Arial" panose="020B0604020202020204" pitchFamily="34" charset="0"/>
                <a:cs typeface="Arial" panose="020B0604020202020204" pitchFamily="34" charset="0"/>
              </a:rPr>
              <a:t>. Best Paper Award, Honourable Mention or some other Prize for Research that is directly attributable to the output. Include a URL to provide verifiable evidence, e.g., </a:t>
            </a:r>
            <a:r>
              <a:rPr lang="en-GB" u="sng" dirty="0">
                <a:solidFill>
                  <a:srgbClr val="1D1DF9"/>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https://programs.sigchi.org/chi/2026/awards/best-papers</a:t>
            </a:r>
            <a:r>
              <a:rPr lang="en-GB" dirty="0">
                <a:solidFill>
                  <a:srgbClr val="1D1DF9"/>
                </a:solidFill>
                <a:latin typeface="Arial" panose="020B0604020202020204" pitchFamily="34" charset="0"/>
                <a:cs typeface="Arial" panose="020B0604020202020204" pitchFamily="34" charset="0"/>
              </a:rPr>
              <a:t> </a:t>
            </a:r>
          </a:p>
          <a:p>
            <a:pPr>
              <a:lnSpc>
                <a:spcPct val="120000"/>
              </a:lnSpc>
            </a:pPr>
            <a:r>
              <a:rPr lang="en-GB" b="1" dirty="0">
                <a:latin typeface="Arial" panose="020B0604020202020204" pitchFamily="34" charset="0"/>
                <a:cs typeface="Arial" panose="020B0604020202020204" pitchFamily="34" charset="0"/>
              </a:rPr>
              <a:t>Impact on the state of the art</a:t>
            </a:r>
            <a:r>
              <a:rPr lang="en-GB" dirty="0">
                <a:latin typeface="Arial" panose="020B0604020202020204" pitchFamily="34" charset="0"/>
                <a:cs typeface="Arial" panose="020B0604020202020204" pitchFamily="34" charset="0"/>
              </a:rPr>
              <a:t>. Provide evidence of uptake by the research community. Go and look at who is citing the output and why. Briefly explain how the research reported in the output has influenced the research community. Include a selection of DOIs to the most significant use cases to provide verifiable evidence. Use the URL format for DOIs, e.g., </a:t>
            </a:r>
            <a:r>
              <a:rPr lang="en-GB" u="sng" dirty="0">
                <a:solidFill>
                  <a:srgbClr val="1D1DF9"/>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https://doi.org/10.1080/07370024.2025.2475743</a:t>
            </a:r>
            <a:endParaRPr lang="en-GB" u="sng" dirty="0">
              <a:solidFill>
                <a:srgbClr val="1D1DF9"/>
              </a:solidFill>
              <a:latin typeface="Arial" panose="020B0604020202020204" pitchFamily="34" charset="0"/>
              <a:cs typeface="Arial" panose="020B0604020202020204" pitchFamily="34" charset="0"/>
            </a:endParaRPr>
          </a:p>
          <a:p>
            <a:pPr lvl="0">
              <a:lnSpc>
                <a:spcPct val="120000"/>
              </a:lnSpc>
            </a:pPr>
            <a:r>
              <a:rPr lang="en-GB" b="1" dirty="0">
                <a:latin typeface="Arial" panose="020B0604020202020204" pitchFamily="34" charset="0"/>
                <a:cs typeface="Arial" panose="020B0604020202020204" pitchFamily="34" charset="0"/>
              </a:rPr>
              <a:t>Further developments.</a:t>
            </a:r>
            <a:r>
              <a:rPr lang="en-GB" dirty="0">
                <a:latin typeface="Arial" panose="020B0604020202020204" pitchFamily="34" charset="0"/>
                <a:cs typeface="Arial" panose="020B0604020202020204" pitchFamily="34" charset="0"/>
              </a:rPr>
              <a:t> Provide evidence that the research reported in the output has shaped and informed further work: </a:t>
            </a:r>
            <a:endParaRPr lang="en-GB" sz="3200" dirty="0">
              <a:latin typeface="Arial" panose="020B0604020202020204" pitchFamily="34" charset="0"/>
              <a:cs typeface="Arial" panose="020B0604020202020204" pitchFamily="34" charset="0"/>
            </a:endParaRPr>
          </a:p>
          <a:p>
            <a:pPr lvl="1">
              <a:lnSpc>
                <a:spcPct val="120000"/>
              </a:lnSpc>
              <a:buFont typeface="System Font Regular"/>
              <a:buChar char="-"/>
            </a:pPr>
            <a:r>
              <a:rPr lang="en-GB" dirty="0">
                <a:latin typeface="Arial" panose="020B0604020202020204" pitchFamily="34" charset="0"/>
                <a:cs typeface="Arial" panose="020B0604020202020204" pitchFamily="34" charset="0"/>
              </a:rPr>
              <a:t>international collaborations producing further research outputs of significance (provide DOIs)</a:t>
            </a:r>
            <a:endParaRPr lang="en-GB" sz="2800" dirty="0">
              <a:latin typeface="Arial" panose="020B0604020202020204" pitchFamily="34" charset="0"/>
              <a:cs typeface="Arial" panose="020B0604020202020204" pitchFamily="34" charset="0"/>
            </a:endParaRPr>
          </a:p>
          <a:p>
            <a:pPr lvl="1">
              <a:lnSpc>
                <a:spcPct val="120000"/>
              </a:lnSpc>
              <a:buFont typeface="System Font Regular"/>
              <a:buChar char="-"/>
            </a:pPr>
            <a:r>
              <a:rPr lang="en-GB" dirty="0">
                <a:latin typeface="Arial" panose="020B0604020202020204" pitchFamily="34" charset="0"/>
                <a:cs typeface="Arial" panose="020B0604020202020204" pitchFamily="34" charset="0"/>
              </a:rPr>
              <a:t>input into / influence on policy or regulation, inc. professional bodies (provide URLs) </a:t>
            </a:r>
            <a:endParaRPr lang="en-GB" sz="2800" dirty="0">
              <a:latin typeface="Arial" panose="020B0604020202020204" pitchFamily="34" charset="0"/>
              <a:cs typeface="Arial" panose="020B0604020202020204" pitchFamily="34" charset="0"/>
            </a:endParaRPr>
          </a:p>
          <a:p>
            <a:pPr lvl="1">
              <a:lnSpc>
                <a:spcPct val="120000"/>
              </a:lnSpc>
              <a:buFont typeface="System Font Regular"/>
              <a:buChar char="-"/>
            </a:pPr>
            <a:r>
              <a:rPr lang="en-GB" dirty="0">
                <a:latin typeface="Arial" panose="020B0604020202020204" pitchFamily="34" charset="0"/>
                <a:cs typeface="Arial" panose="020B0604020202020204" pitchFamily="34" charset="0"/>
              </a:rPr>
              <a:t>the award of research grants including value and funder reference (provide URLs to grant in funder database)</a:t>
            </a:r>
            <a:endParaRPr lang="en-GB" sz="2800" dirty="0">
              <a:latin typeface="Arial" panose="020B0604020202020204" pitchFamily="34" charset="0"/>
              <a:cs typeface="Arial" panose="020B0604020202020204" pitchFamily="34" charset="0"/>
            </a:endParaRPr>
          </a:p>
          <a:p>
            <a:pPr>
              <a:lnSpc>
                <a:spcPct val="120000"/>
              </a:lnSpc>
            </a:pPr>
            <a:r>
              <a:rPr lang="en-GB" b="1" dirty="0">
                <a:latin typeface="Arial" panose="020B0604020202020204" pitchFamily="34" charset="0"/>
                <a:cs typeface="Arial" panose="020B0604020202020204" pitchFamily="34" charset="0"/>
              </a:rPr>
              <a:t>Application.</a:t>
            </a:r>
            <a:r>
              <a:rPr lang="en-GB" dirty="0">
                <a:latin typeface="Arial" panose="020B0604020202020204" pitchFamily="34" charset="0"/>
                <a:cs typeface="Arial" panose="020B0604020202020204" pitchFamily="34" charset="0"/>
              </a:rPr>
              <a:t> Provide evidence that the research has been taken up, applied and / or used by parties outside of academia. This may include industry, NGOs (inc. charities) or government agencies local, national or international. Include URLs and / or contact details for someone who can verify their organisation has taken up, applied and / or used the research. </a:t>
            </a:r>
          </a:p>
          <a:p>
            <a:pPr>
              <a:lnSpc>
                <a:spcPct val="120000"/>
              </a:lnSpc>
            </a:pPr>
            <a:r>
              <a:rPr lang="en-GB" dirty="0">
                <a:solidFill>
                  <a:srgbClr val="FF0000"/>
                </a:solidFill>
                <a:latin typeface="Arial" panose="020B0604020202020204" pitchFamily="34" charset="0"/>
                <a:cs typeface="Arial" panose="020B0604020202020204" pitchFamily="34" charset="0"/>
              </a:rPr>
              <a:t>Do not provide citation data, conference acceptance rate, journal impact factor, or any other bibliometric</a:t>
            </a:r>
          </a:p>
        </p:txBody>
      </p:sp>
    </p:spTree>
    <p:extLst>
      <p:ext uri="{BB962C8B-B14F-4D97-AF65-F5344CB8AC3E}">
        <p14:creationId xmlns:p14="http://schemas.microsoft.com/office/powerpoint/2010/main" val="1847961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496</TotalTime>
  <Words>573</Words>
  <Application>Microsoft Macintosh PowerPoint</Application>
  <PresentationFormat>Widescreen</PresentationFormat>
  <Paragraphs>50</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System Font Regular</vt:lpstr>
      <vt:lpstr>Office Theme</vt:lpstr>
      <vt:lpstr>CS REF outputs review round 2</vt:lpstr>
      <vt:lpstr>Alternative calculation</vt:lpstr>
      <vt:lpstr>An algorithm </vt:lpstr>
      <vt:lpstr>Various calculations</vt:lpstr>
      <vt:lpstr>What’s next?</vt:lpstr>
      <vt:lpstr>Evidence of significance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Crabtree</dc:creator>
  <cp:lastModifiedBy>Andy Crabtree</cp:lastModifiedBy>
  <cp:revision>85</cp:revision>
  <dcterms:created xsi:type="dcterms:W3CDTF">2026-05-29T11:42:30Z</dcterms:created>
  <dcterms:modified xsi:type="dcterms:W3CDTF">2026-07-08T14:43:54Z</dcterms:modified>
</cp:coreProperties>
</file>